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19"/>
  </p:notesMasterIdLst>
  <p:handoutMasterIdLst>
    <p:handoutMasterId r:id="rId20"/>
  </p:handoutMasterIdLst>
  <p:sldIdLst>
    <p:sldId id="815" r:id="rId3"/>
    <p:sldId id="856" r:id="rId4"/>
    <p:sldId id="1426" r:id="rId5"/>
    <p:sldId id="1427" r:id="rId6"/>
    <p:sldId id="1428" r:id="rId7"/>
    <p:sldId id="1425" r:id="rId8"/>
    <p:sldId id="1435" r:id="rId9"/>
    <p:sldId id="1429" r:id="rId10"/>
    <p:sldId id="1430" r:id="rId11"/>
    <p:sldId id="1431" r:id="rId12"/>
    <p:sldId id="1432" r:id="rId13"/>
    <p:sldId id="1433" r:id="rId14"/>
    <p:sldId id="800" r:id="rId15"/>
    <p:sldId id="1424" r:id="rId16"/>
    <p:sldId id="1423" r:id="rId17"/>
    <p:sldId id="1436" r:id="rId18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4" autoAdjust="0"/>
    <p:restoredTop sz="70610" autoAdjust="0"/>
  </p:normalViewPr>
  <p:slideViewPr>
    <p:cSldViewPr>
      <p:cViewPr varScale="1">
        <p:scale>
          <a:sx n="59" d="100"/>
          <a:sy n="59" d="100"/>
        </p:scale>
        <p:origin x="1596" y="3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9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CtOSdF1YCUeh_lsbPWIQoQ" TargetMode="External"/><Relationship Id="rId7" Type="http://schemas.openxmlformats.org/officeDocument/2006/relationships/hyperlink" Target="https://www.youtube.com/c/DavidBomb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BlueTeamVillage/featured" TargetMode="External"/><Relationship Id="rId5" Type="http://schemas.openxmlformats.org/officeDocument/2006/relationships/hyperlink" Target="https://www.youtube.com/c/HASecuritySolutions" TargetMode="External"/><Relationship Id="rId4" Type="http://schemas.openxmlformats.org/officeDocument/2006/relationships/hyperlink" Target="https://www.youtube.com/c/BlackHillsInformationSecurity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5900" dirty="0"/>
              <a:t>The Many Paths to Cybersecurity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Scott Lynch, SEC555 Instructor</a:t>
            </a:r>
          </a:p>
          <a:p>
            <a:r>
              <a:rPr lang="en-US" sz="2800" dirty="0"/>
              <a:t>@PacketEngineer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SIEM and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1919CB65-D1D4-49BA-9078-CD9D06B4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64" y="3363272"/>
            <a:ext cx="3313871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A5C77F15-3358-49C7-9B4F-07478B21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64412"/>
            <a:ext cx="3429000" cy="17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1A137-601F-47BD-A7BA-6EFE70B1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FF97-59E8-4102-A3D1-D9FC2D111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/>
              <a:t>Story: IP In Space/UK-DMC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34520D6A-1F41-4BAD-8C75-07A8C65704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167142"/>
            <a:ext cx="2857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211F5C-F68E-47F4-AE91-F24AB553BBEC}"/>
              </a:ext>
            </a:extLst>
          </p:cNvPr>
          <p:cNvSpPr txBox="1"/>
          <p:nvPr/>
        </p:nvSpPr>
        <p:spPr>
          <a:xfrm>
            <a:off x="1524000" y="5843193"/>
            <a:ext cx="10140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https://www.cisco.com/c/dam/en_us/solutions/industries/docs/gov/space_internet_nodes.pdf</a:t>
            </a:r>
          </a:p>
        </p:txBody>
      </p:sp>
    </p:spTree>
    <p:extLst>
      <p:ext uri="{BB962C8B-B14F-4D97-AF65-F5344CB8AC3E}">
        <p14:creationId xmlns:p14="http://schemas.microsoft.com/office/powerpoint/2010/main" val="418211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959D-1324-40C0-82A6-18E5F642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Looked Back – Certifications and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BBE4-B314-4EE0-947C-93523800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 Certified Network Professional (SCNP)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Cisco CCNA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Cisco CCNP-Security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Cisco CCAI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VMware VCP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SANS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30+ Trainings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5 Certs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SEC555 Instructor</a:t>
            </a:r>
          </a:p>
          <a:p>
            <a:endParaRPr lang="en-US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9BF2A6FF-EB6E-48E9-8064-28EA972001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2" y="1295400"/>
            <a:ext cx="4808538" cy="4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3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88FB-5AA4-422D-8964-341DFAD2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Progression 20+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E6D06-0A34-4DF5-9F37-5B0E526730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Engineering Lab Technician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Ground Station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Ground Systems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Operations Analyst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Operations Integration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Network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Cisco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Network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Security Operations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SANS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Consultant </a:t>
            </a:r>
          </a:p>
          <a:p>
            <a:endParaRPr lang="en-US" dirty="0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862EF65-BC73-4EC0-9D18-08130857E4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6" y="2156619"/>
            <a:ext cx="45148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15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Webcasts and Vlogs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Roboto" panose="02000000000000000000" pitchFamily="2" charset="0"/>
              </a:rPr>
              <a:t>SANS Cyber Defense Channel</a:t>
            </a:r>
          </a:p>
          <a:p>
            <a:r>
              <a:rPr lang="en-US" sz="2000" dirty="0">
                <a:hlinkClick r:id="rId3"/>
              </a:rPr>
              <a:t>https://www.youtube.com/channel/UCCtOSdF1YCUeh_lsbPWIQoQ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Black Hills Information Security </a:t>
            </a:r>
          </a:p>
          <a:p>
            <a:r>
              <a:rPr lang="en-US" sz="2000" dirty="0">
                <a:hlinkClick r:id="rId4"/>
              </a:rPr>
              <a:t>https://www.youtube.com/c/BlackHillsInformationSecurity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Justin Henderson H&amp;A Security Solutions</a:t>
            </a:r>
          </a:p>
          <a:p>
            <a:r>
              <a:rPr lang="en-US" sz="2000" dirty="0">
                <a:hlinkClick r:id="rId5"/>
              </a:rPr>
              <a:t>https://www.youtube.com/c/HASecuritySolutions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Defcon Blue Team Village</a:t>
            </a:r>
          </a:p>
          <a:p>
            <a:r>
              <a:rPr lang="en-US" sz="2000" dirty="0">
                <a:hlinkClick r:id="rId6"/>
              </a:rPr>
              <a:t>https://www.youtube.com/c/BlueTeamVillage/featured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David Bombal </a:t>
            </a:r>
          </a:p>
          <a:p>
            <a:r>
              <a:rPr lang="en-US" sz="2000" dirty="0">
                <a:hlinkClick r:id="rId7"/>
              </a:rPr>
              <a:t>https://www.youtube.com/c/DavidBombal</a:t>
            </a:r>
            <a:r>
              <a:rPr lang="en-US" sz="2000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AE42-AE92-438E-8F0D-5B77150B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Explorer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13F189-A8B8-4EC8-B5E6-3C7260BE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Twitter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@PacketEngineer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Slack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 err="1"/>
              <a:t>Blackhills</a:t>
            </a:r>
            <a:r>
              <a:rPr lang="en-US" dirty="0"/>
              <a:t> Information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Discord Groups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SANS Cyber Defense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Defcon Blue Team Village (BTV)</a:t>
            </a:r>
          </a:p>
        </p:txBody>
      </p:sp>
    </p:spTree>
    <p:extLst>
      <p:ext uri="{BB962C8B-B14F-4D97-AF65-F5344CB8AC3E}">
        <p14:creationId xmlns:p14="http://schemas.microsoft.com/office/powerpoint/2010/main" val="1602358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80013-2ACB-4366-A562-3F2C3A5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C754D-8D5A-4CA5-8380-61D6B737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paths to a career in cybersecurity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“Being with the end in Mind” Quote Stephen Covey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with a sheet of paper and make a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 something!!!!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Participate in the community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Social Media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Vlog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Present at a conference </a:t>
            </a:r>
          </a:p>
        </p:txBody>
      </p:sp>
    </p:spTree>
    <p:extLst>
      <p:ext uri="{BB962C8B-B14F-4D97-AF65-F5344CB8AC3E}">
        <p14:creationId xmlns:p14="http://schemas.microsoft.com/office/powerpoint/2010/main" val="39396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7A5938-6414-424D-91B7-0AD211ED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73243-CA3F-47B7-9B5D-B99AC10C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sz="5400" dirty="0"/>
              <a:t>Questions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3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b="1" dirty="0"/>
              <a:t>Scott Lynch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b="1" dirty="0"/>
              <a:t>SEC555 SIEM and Tactical Analytics Instructor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b="1" dirty="0"/>
              <a:t>US Navy Veteran, Electronic Warfare/IW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b="1" dirty="0"/>
              <a:t>Cisco Instructor, CCNP-S, GCDA, GNFA, GCIH, GDSA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b="1" dirty="0"/>
              <a:t>Manager Security Operations, Aerospace Company</a:t>
            </a:r>
          </a:p>
          <a:p>
            <a:pPr marL="457200" lvl="1" indent="-457200">
              <a:spcBef>
                <a:spcPts val="0"/>
              </a:spcBef>
              <a:buSzTx/>
              <a:defRPr/>
            </a:pPr>
            <a:r>
              <a:rPr lang="en-US" b="1" dirty="0"/>
              <a:t>Twitter: @PacketEngineer</a:t>
            </a:r>
          </a:p>
          <a:p>
            <a:pPr marL="53975" indent="-457200">
              <a:spcBef>
                <a:spcPts val="0"/>
              </a:spcBef>
              <a:defRPr/>
            </a:pPr>
            <a:endParaRPr lang="en-US" dirty="0"/>
          </a:p>
          <a:p>
            <a:pPr marL="0" lvl="1" indent="0">
              <a:spcBef>
                <a:spcPts val="0"/>
              </a:spcBef>
              <a:buSzTx/>
              <a:buNone/>
            </a:pPr>
            <a:endParaRPr lang="en-US" dirty="0"/>
          </a:p>
        </p:txBody>
      </p:sp>
      <p:pic>
        <p:nvPicPr>
          <p:cNvPr id="6" name="Picture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8C2BB09-38DA-4E3C-BA3C-A38C5911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609600"/>
            <a:ext cx="1533525" cy="1533525"/>
          </a:xfrm>
          <a:prstGeom prst="rect">
            <a:avLst/>
          </a:prstGeom>
        </p:spPr>
      </p:pic>
      <p:pic>
        <p:nvPicPr>
          <p:cNvPr id="5" name="Picture 4" descr="182d.JPG">
            <a:extLst>
              <a:ext uri="{FF2B5EF4-FFF2-40B4-BE49-F238E27FC236}">
                <a16:creationId xmlns:a16="http://schemas.microsoft.com/office/drawing/2014/main" id="{717BD0DB-F257-4D3C-8C34-5357E4284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581400"/>
            <a:ext cx="1469766" cy="195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BABBF-FDEF-4223-81D4-CD45CA7A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657600"/>
            <a:ext cx="2638948" cy="1237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37416-B107-2D4C-9B75-BD5B20F0A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885423"/>
            <a:ext cx="2691155" cy="20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28B9-3E5D-4266-A3D7-17B994B50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1487-4069-48C9-A9F9-19B7B2474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Issues organizations face today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098E49-DB18-4FA0-8523-5843E90F6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Ransomware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Zero Day Exploit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Supply Chain Risks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Persistent Threat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Nation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Hacktivism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Insider Threat</a:t>
            </a:r>
          </a:p>
          <a:p>
            <a:endParaRPr lang="en-US" dirty="0"/>
          </a:p>
        </p:txBody>
      </p:sp>
      <p:pic>
        <p:nvPicPr>
          <p:cNvPr id="2050" name="Picture 2" descr="A look at most critical cyber threats of 2020 – CICT">
            <a:extLst>
              <a:ext uri="{FF2B5EF4-FFF2-40B4-BE49-F238E27FC236}">
                <a16:creationId xmlns:a16="http://schemas.microsoft.com/office/drawing/2014/main" id="{8E137D71-3AC7-4AA5-87E5-9EAE357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0"/>
            <a:ext cx="4145280" cy="30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55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8FDD-CB14-465D-94DA-DB3392D2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Talent Shortage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58A02A-B74D-426B-981C-9F933413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62636"/>
            <a:ext cx="7848600" cy="48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DD763-39D5-47ED-8CE3-D46281A093E3}"/>
              </a:ext>
            </a:extLst>
          </p:cNvPr>
          <p:cNvSpPr txBox="1"/>
          <p:nvPr/>
        </p:nvSpPr>
        <p:spPr>
          <a:xfrm>
            <a:off x="3581400" y="5973895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Source: World Economic Forum (WEF) Report 2021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79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948C-7984-4308-BF83-4B64D97D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driving the trend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1DCB07-8683-48EC-9E31-7B219D7DE0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 general lack of qualified staff and candidates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P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ositions going unfilled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Prioritization of up-time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Large complex networks utilizing already thinly stretched IT personnel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ack of security oversight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Failures or delays in security training for all employees</a:t>
            </a:r>
          </a:p>
          <a:p>
            <a:endParaRPr lang="en-US" dirty="0"/>
          </a:p>
        </p:txBody>
      </p:sp>
      <p:pic>
        <p:nvPicPr>
          <p:cNvPr id="4098" name="Picture 2" descr="Have We Passed the Climate Change Tipping Point?">
            <a:extLst>
              <a:ext uri="{FF2B5EF4-FFF2-40B4-BE49-F238E27FC236}">
                <a16:creationId xmlns:a16="http://schemas.microsoft.com/office/drawing/2014/main" id="{723B959C-F524-430D-9AD1-84860508AA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95333"/>
            <a:ext cx="5364163" cy="44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5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D8D3-0A87-40C0-9E22-AEBEAB0D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Paths Lead to a </a:t>
            </a:r>
            <a:r>
              <a:rPr lang="en-US" dirty="0" err="1"/>
              <a:t>Carerer</a:t>
            </a:r>
            <a:r>
              <a:rPr lang="en-US" dirty="0"/>
              <a:t> In Cybersecurity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085468-10D8-44E5-9F36-BE95CE18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1003280" cy="594360"/>
          </a:xfrm>
        </p:spPr>
        <p:txBody>
          <a:bodyPr/>
          <a:lstStyle/>
          <a:p>
            <a:r>
              <a:rPr lang="en-US" dirty="0"/>
              <a:t>Many Diverse paths to a cybersecurity job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4B9A7-F98B-4EB8-8583-40750EDC4B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College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Mid Career transition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Lateral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Career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FF484A-54B0-4DB4-BA34-624D0FFCFF2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PowerShell Active Directory Paths | ITPro Today: IT News, How-Tos, Trends,  Case Studies, Career Tips, More">
            <a:extLst>
              <a:ext uri="{FF2B5EF4-FFF2-40B4-BE49-F238E27FC236}">
                <a16:creationId xmlns:a16="http://schemas.microsoft.com/office/drawing/2014/main" id="{F709A61C-4B08-4F0E-A3AD-06949A0A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91403"/>
            <a:ext cx="4775965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13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B6B3-AA31-46B4-837D-5382BA5F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Diversity and Humble Beginnings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63C63-12E6-4586-BAA3-3BD5048F2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DAE7B-8099-40A2-AF6C-BF90C21D1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School Bus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Accountant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Helpdesk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Military Veteran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Document Clerk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Automotive Repair Tech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More….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A21C0-E14A-44CE-A6EB-5516A0D27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42A1E74D-4538-46E2-9742-2D0A28565A4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64088"/>
            <a:ext cx="5364163" cy="328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21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684F-7F2A-413E-81CC-1F2DEC93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9953-AE6D-4203-89B4-F746D2E609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600" dirty="0"/>
              <a:t>Story: My first computer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8F19514B-D341-4932-BB0A-9877B2838C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8843"/>
            <a:ext cx="5364163" cy="36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10A83-2298-4CBA-8DF9-07258162ED17}"/>
              </a:ext>
            </a:extLst>
          </p:cNvPr>
          <p:cNvSpPr txBox="1"/>
          <p:nvPr/>
        </p:nvSpPr>
        <p:spPr>
          <a:xfrm>
            <a:off x="7620000" y="5468257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Atari 400 PC</a:t>
            </a:r>
          </a:p>
        </p:txBody>
      </p:sp>
    </p:spTree>
    <p:extLst>
      <p:ext uri="{BB962C8B-B14F-4D97-AF65-F5344CB8AC3E}">
        <p14:creationId xmlns:p14="http://schemas.microsoft.com/office/powerpoint/2010/main" val="210081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9E4C-6B2C-416A-8A41-82BF4FE3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B37F-3193-482B-85C1-98811110E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/>
              <a:t>Story: First Time I Installed Windows OS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061CCA85-19C3-4050-A052-4E573587E3B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47" y="1457722"/>
            <a:ext cx="5264145" cy="39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9493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454</Words>
  <Application>Microsoft Office PowerPoint</Application>
  <PresentationFormat>Widescreen</PresentationFormat>
  <Paragraphs>122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Courier New</vt:lpstr>
      <vt:lpstr>Georgia</vt:lpstr>
      <vt:lpstr>Gill Sans MT</vt:lpstr>
      <vt:lpstr>Helvetica</vt:lpstr>
      <vt:lpstr>Open Sans</vt:lpstr>
      <vt:lpstr>Roboto</vt:lpstr>
      <vt:lpstr>Tahoma</vt:lpstr>
      <vt:lpstr>Times New Roman</vt:lpstr>
      <vt:lpstr>Title Page</vt:lpstr>
      <vt:lpstr>Basic Layout Pages</vt:lpstr>
      <vt:lpstr>SEC555</vt:lpstr>
      <vt:lpstr>About Me</vt:lpstr>
      <vt:lpstr>The Problem </vt:lpstr>
      <vt:lpstr>Cybersecurity Talent Shortage</vt:lpstr>
      <vt:lpstr>What's driving the trend</vt:lpstr>
      <vt:lpstr>Many Paths Lead to a Carerer In Cybersecurity</vt:lpstr>
      <vt:lpstr>Path Diversity and Humble Beginnings </vt:lpstr>
      <vt:lpstr>My Beginnings</vt:lpstr>
      <vt:lpstr>Exposure</vt:lpstr>
      <vt:lpstr>Diving In</vt:lpstr>
      <vt:lpstr>Never Looked Back – Certifications and Training </vt:lpstr>
      <vt:lpstr>Career Progression 20+ Years</vt:lpstr>
      <vt:lpstr>Webcasts and Vlogs </vt:lpstr>
      <vt:lpstr>More to Explorer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2022-02-13T12:29:19Z</dcterms:modified>
  <cp:category>Security</cp:category>
</cp:coreProperties>
</file>